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3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FCC516-A3F4-4894-A084-2CE9473CACE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77FB334-D70D-4358-B426-3CEB5A2B5D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31913F0-2C97-4651-8142-4DE2F9BC8AA1}"/>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5" name="Espace réservé du pied de page 4">
            <a:extLst>
              <a:ext uri="{FF2B5EF4-FFF2-40B4-BE49-F238E27FC236}">
                <a16:creationId xmlns:a16="http://schemas.microsoft.com/office/drawing/2014/main" id="{3A965D54-7B83-4BAF-9CDF-792ABA27E00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5D7C498-2052-4524-98D1-3B59355E691B}"/>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232827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EBAEFB-BE82-4A28-BE69-DA9EFE48F5A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7DF4761-D279-4FBF-919C-3C08DB8A244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E75E51F-DC28-44D3-9312-95ECEE2FAB53}"/>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5" name="Espace réservé du pied de page 4">
            <a:extLst>
              <a:ext uri="{FF2B5EF4-FFF2-40B4-BE49-F238E27FC236}">
                <a16:creationId xmlns:a16="http://schemas.microsoft.com/office/drawing/2014/main" id="{550E7542-4029-4353-AA56-3251362052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6CADE5-7331-4A2F-B8BC-4EA4630B42DD}"/>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746560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1A00354-DBAB-4D9B-AC0A-8B55C1122A6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A15F147-8920-44CB-91ED-EC3FCA75D74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46B7BB8-6B17-4978-B23B-C477BA39EB0E}"/>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5" name="Espace réservé du pied de page 4">
            <a:extLst>
              <a:ext uri="{FF2B5EF4-FFF2-40B4-BE49-F238E27FC236}">
                <a16:creationId xmlns:a16="http://schemas.microsoft.com/office/drawing/2014/main" id="{A551A78E-80EC-4064-917A-A54DDBC7D4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02EC3DF-9726-48DF-BFEE-6A57B1D826B7}"/>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354922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23E173-B0C1-4E03-BD51-63ADF74BA58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24411E6-B22B-4C41-898C-FCFEB778B38C}"/>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7B53EAB-9983-4A47-85C7-25ABEC8DA512}"/>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5" name="Espace réservé du pied de page 4">
            <a:extLst>
              <a:ext uri="{FF2B5EF4-FFF2-40B4-BE49-F238E27FC236}">
                <a16:creationId xmlns:a16="http://schemas.microsoft.com/office/drawing/2014/main" id="{151C2C27-55D0-4D74-B1DB-7DAF23F6322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AF91B18-173E-4369-AE04-5B324988B65D}"/>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2965254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408DD2-2A9F-4C94-A8E1-C0306DE8D3A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09924A4-9026-4074-A5E1-580FFA6554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B3D00C1-2ADF-4577-9A24-3B9AC140B5D4}"/>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5" name="Espace réservé du pied de page 4">
            <a:extLst>
              <a:ext uri="{FF2B5EF4-FFF2-40B4-BE49-F238E27FC236}">
                <a16:creationId xmlns:a16="http://schemas.microsoft.com/office/drawing/2014/main" id="{2FE92B0F-D033-459D-B65A-EDAFBB3F64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9D550DC-0321-4329-99C9-561C4F88C712}"/>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2070896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23B933-B336-4E7D-B622-8FB765780D0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821BAA2-45C0-4AA0-9A70-2B94B7233524}"/>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AED4C88-C108-4EA1-87C3-746DAF1BB8A2}"/>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3EB86EA-B7F5-4200-AFEC-31411150EC6F}"/>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6" name="Espace réservé du pied de page 5">
            <a:extLst>
              <a:ext uri="{FF2B5EF4-FFF2-40B4-BE49-F238E27FC236}">
                <a16:creationId xmlns:a16="http://schemas.microsoft.com/office/drawing/2014/main" id="{C0D2808F-C827-4BD2-AEEE-6569F4BCCE1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CA414A0-106D-4C90-AF1D-EDB6D102D7B6}"/>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263958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25DCC1-8051-4128-8943-6B2869A572E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4234F17-5BB8-44E5-A32F-78B4E9D659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B0FBE563-E04B-48DD-B188-0A26C6AD453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555E876-AD6E-450A-A0C2-6DA1355D9F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B8363F22-60A2-4B1B-B808-CBEFD78150A8}"/>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FFA9ABB-9286-4504-B984-5CC0079F4295}"/>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8" name="Espace réservé du pied de page 7">
            <a:extLst>
              <a:ext uri="{FF2B5EF4-FFF2-40B4-BE49-F238E27FC236}">
                <a16:creationId xmlns:a16="http://schemas.microsoft.com/office/drawing/2014/main" id="{31D775B2-82D8-492C-B835-DBC67993B32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D0469FD-1267-4353-98A7-F57782A630A1}"/>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3969360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0EAE8B-05DE-4BB7-A04F-57E0BFF1FB3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C552252-451C-42B0-893B-937189AB1C1E}"/>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4" name="Espace réservé du pied de page 3">
            <a:extLst>
              <a:ext uri="{FF2B5EF4-FFF2-40B4-BE49-F238E27FC236}">
                <a16:creationId xmlns:a16="http://schemas.microsoft.com/office/drawing/2014/main" id="{10E6BED7-47BC-4C57-888F-4A9B783E165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5CF3D95-B4ED-40B7-A5F2-B2A6542616AD}"/>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114324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5EFCC4D-068B-40D0-A569-FF7A3DA8285B}"/>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3" name="Espace réservé du pied de page 2">
            <a:extLst>
              <a:ext uri="{FF2B5EF4-FFF2-40B4-BE49-F238E27FC236}">
                <a16:creationId xmlns:a16="http://schemas.microsoft.com/office/drawing/2014/main" id="{A8B950DA-7E07-41D1-AEDF-4C2AE5B98C9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5E6147E-5771-476D-8733-B98D98FB4B99}"/>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32025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F75F3B-5008-466F-88F2-1BDCC1E1ECD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10E9A46-E4B3-4170-A462-A64941869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8407C11-7586-47B0-98A0-005A1D76A7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28BA27A-DCE2-4286-BF2D-C4A06228C558}"/>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6" name="Espace réservé du pied de page 5">
            <a:extLst>
              <a:ext uri="{FF2B5EF4-FFF2-40B4-BE49-F238E27FC236}">
                <a16:creationId xmlns:a16="http://schemas.microsoft.com/office/drawing/2014/main" id="{8675C64A-76AE-4584-9758-8DC94838AF9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0ADFEAC-CDFA-4773-B77E-E023379C1875}"/>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3204824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97EBBA-7675-4400-9B4F-7D9D64E9C4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BC46A24-7143-41D8-9B00-E3931BCE84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303A0DD-1C6C-454B-9A14-D15E0446BE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FE6C8E59-754C-4ACC-8DF0-F4D4F1B33166}"/>
              </a:ext>
            </a:extLst>
          </p:cNvPr>
          <p:cNvSpPr>
            <a:spLocks noGrp="1"/>
          </p:cNvSpPr>
          <p:nvPr>
            <p:ph type="dt" sz="half" idx="10"/>
          </p:nvPr>
        </p:nvSpPr>
        <p:spPr/>
        <p:txBody>
          <a:bodyPr/>
          <a:lstStyle/>
          <a:p>
            <a:fld id="{7228C41B-13B0-494C-80CB-74533C1C0FEF}" type="datetimeFigureOut">
              <a:rPr lang="fr-FR" smtClean="0"/>
              <a:t>20/11/2018</a:t>
            </a:fld>
            <a:endParaRPr lang="fr-FR"/>
          </a:p>
        </p:txBody>
      </p:sp>
      <p:sp>
        <p:nvSpPr>
          <p:cNvPr id="6" name="Espace réservé du pied de page 5">
            <a:extLst>
              <a:ext uri="{FF2B5EF4-FFF2-40B4-BE49-F238E27FC236}">
                <a16:creationId xmlns:a16="http://schemas.microsoft.com/office/drawing/2014/main" id="{3392C839-1051-494C-BB59-ADAF0270201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6188DFA-9DA2-49D4-AAAE-7D99C5F46872}"/>
              </a:ext>
            </a:extLst>
          </p:cNvPr>
          <p:cNvSpPr>
            <a:spLocks noGrp="1"/>
          </p:cNvSpPr>
          <p:nvPr>
            <p:ph type="sldNum" sz="quarter" idx="12"/>
          </p:nvPr>
        </p:nvSpPr>
        <p:spPr/>
        <p:txBody>
          <a:bodyPr/>
          <a:lstStyle/>
          <a:p>
            <a:fld id="{428021C1-1B44-408F-B268-09A64B87210D}" type="slidenum">
              <a:rPr lang="fr-FR" smtClean="0"/>
              <a:t>‹N°›</a:t>
            </a:fld>
            <a:endParaRPr lang="fr-FR"/>
          </a:p>
        </p:txBody>
      </p:sp>
    </p:spTree>
    <p:extLst>
      <p:ext uri="{BB962C8B-B14F-4D97-AF65-F5344CB8AC3E}">
        <p14:creationId xmlns:p14="http://schemas.microsoft.com/office/powerpoint/2010/main" val="2212374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99917FC-39D7-46EC-9FB1-66A1B9D9BD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0AEE6A3-FA6C-4C72-BDBD-272FBF472C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A2F4653-DBA0-4553-81F7-30472A6164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28C41B-13B0-494C-80CB-74533C1C0FEF}" type="datetimeFigureOut">
              <a:rPr lang="fr-FR" smtClean="0"/>
              <a:t>20/11/2018</a:t>
            </a:fld>
            <a:endParaRPr lang="fr-FR"/>
          </a:p>
        </p:txBody>
      </p:sp>
      <p:sp>
        <p:nvSpPr>
          <p:cNvPr id="5" name="Espace réservé du pied de page 4">
            <a:extLst>
              <a:ext uri="{FF2B5EF4-FFF2-40B4-BE49-F238E27FC236}">
                <a16:creationId xmlns:a16="http://schemas.microsoft.com/office/drawing/2014/main" id="{075D91AF-98E6-4659-953F-9044E161C6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EF0A150-3441-410C-A23E-9B54BD0A0A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021C1-1B44-408F-B268-09A64B87210D}" type="slidenum">
              <a:rPr lang="fr-FR" smtClean="0"/>
              <a:t>‹N°›</a:t>
            </a:fld>
            <a:endParaRPr lang="fr-FR"/>
          </a:p>
        </p:txBody>
      </p:sp>
    </p:spTree>
    <p:extLst>
      <p:ext uri="{BB962C8B-B14F-4D97-AF65-F5344CB8AC3E}">
        <p14:creationId xmlns:p14="http://schemas.microsoft.com/office/powerpoint/2010/main" val="3706624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2C47E5-0F96-4ACD-963B-73393F544A58}"/>
              </a:ext>
            </a:extLst>
          </p:cNvPr>
          <p:cNvSpPr>
            <a:spLocks noGrp="1"/>
          </p:cNvSpPr>
          <p:nvPr>
            <p:ph type="ctrTitle"/>
          </p:nvPr>
        </p:nvSpPr>
        <p:spPr>
          <a:xfrm>
            <a:off x="1400013" y="424939"/>
            <a:ext cx="9144000" cy="895123"/>
          </a:xfrm>
        </p:spPr>
        <p:txBody>
          <a:bodyPr>
            <a:normAutofit/>
          </a:bodyPr>
          <a:lstStyle/>
          <a:p>
            <a:r>
              <a:rPr lang="fr-FR" sz="4400" b="1" dirty="0"/>
              <a:t>Interaction entre RCV2 et RCV 69</a:t>
            </a:r>
          </a:p>
        </p:txBody>
      </p:sp>
      <p:sp>
        <p:nvSpPr>
          <p:cNvPr id="3" name="Sous-titre 2">
            <a:extLst>
              <a:ext uri="{FF2B5EF4-FFF2-40B4-BE49-F238E27FC236}">
                <a16:creationId xmlns:a16="http://schemas.microsoft.com/office/drawing/2014/main" id="{307A13CB-DE67-4442-AAFA-E2EDCAA2B63C}"/>
              </a:ext>
            </a:extLst>
          </p:cNvPr>
          <p:cNvSpPr>
            <a:spLocks noGrp="1"/>
          </p:cNvSpPr>
          <p:nvPr>
            <p:ph type="subTitle" idx="1"/>
          </p:nvPr>
        </p:nvSpPr>
        <p:spPr>
          <a:xfrm>
            <a:off x="1400013" y="1540764"/>
            <a:ext cx="9144000" cy="4410586"/>
          </a:xfrm>
        </p:spPr>
        <p:txBody>
          <a:bodyPr>
            <a:noAutofit/>
          </a:bodyPr>
          <a:lstStyle/>
          <a:p>
            <a:pPr algn="just"/>
            <a:r>
              <a:rPr lang="fr-FR" dirty="0"/>
              <a:t>. Des cas de mauvaise conduite sont clairement RCV 2, d’autres RCV 69. Certains peuvent être les deux.</a:t>
            </a:r>
          </a:p>
          <a:p>
            <a:pPr algn="just"/>
            <a:endParaRPr lang="fr-FR" dirty="0"/>
          </a:p>
          <a:p>
            <a:pPr algn="just"/>
            <a:r>
              <a:rPr lang="fr-FR" dirty="0"/>
              <a:t>. La RCV 2 est une règle fondamentale. Elle place un devoir sur le bateau de concourir selon les principes de </a:t>
            </a:r>
            <a:r>
              <a:rPr lang="fr-FR" dirty="0" err="1"/>
              <a:t>fair</a:t>
            </a:r>
            <a:r>
              <a:rPr lang="fr-FR" dirty="0"/>
              <a:t> </a:t>
            </a:r>
            <a:r>
              <a:rPr lang="fr-FR" dirty="0" err="1"/>
              <a:t>play</a:t>
            </a:r>
            <a:r>
              <a:rPr lang="fr-FR" dirty="0"/>
              <a:t> et de sportivité.</a:t>
            </a:r>
          </a:p>
          <a:p>
            <a:pPr algn="just"/>
            <a:endParaRPr lang="fr-FR" dirty="0"/>
          </a:p>
          <a:p>
            <a:pPr algn="just"/>
            <a:r>
              <a:rPr lang="fr-FR" dirty="0"/>
              <a:t>La RCV 2 concerne les actions d’un bateau. Toute pénalité se rattache à un bateau et non à une personne. </a:t>
            </a:r>
          </a:p>
          <a:p>
            <a:pPr algn="just"/>
            <a:endParaRPr lang="fr-FR" dirty="0"/>
          </a:p>
          <a:p>
            <a:pPr algn="just"/>
            <a:r>
              <a:rPr lang="fr-FR" dirty="0"/>
              <a:t>. La RCV 2 couvre les incidents qui se produisent sur l’eau. Elle ne couvre pas les incidents qui ont lieu à terre. </a:t>
            </a:r>
          </a:p>
        </p:txBody>
      </p:sp>
    </p:spTree>
    <p:extLst>
      <p:ext uri="{BB962C8B-B14F-4D97-AF65-F5344CB8AC3E}">
        <p14:creationId xmlns:p14="http://schemas.microsoft.com/office/powerpoint/2010/main" val="2818824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EFFA6C-2A11-41D6-A4C3-8755E3E83AC9}"/>
              </a:ext>
            </a:extLst>
          </p:cNvPr>
          <p:cNvSpPr>
            <a:spLocks noGrp="1"/>
          </p:cNvSpPr>
          <p:nvPr>
            <p:ph type="title"/>
          </p:nvPr>
        </p:nvSpPr>
        <p:spPr/>
        <p:txBody>
          <a:bodyPr/>
          <a:lstStyle/>
          <a:p>
            <a:pPr algn="ctr"/>
            <a:r>
              <a:rPr lang="fr-FR" b="1" dirty="0"/>
              <a:t>Interaction entre RCV2 et RCV 69</a:t>
            </a:r>
            <a:endParaRPr lang="fr-FR" dirty="0"/>
          </a:p>
        </p:txBody>
      </p:sp>
      <p:sp>
        <p:nvSpPr>
          <p:cNvPr id="3" name="Espace réservé du contenu 2">
            <a:extLst>
              <a:ext uri="{FF2B5EF4-FFF2-40B4-BE49-F238E27FC236}">
                <a16:creationId xmlns:a16="http://schemas.microsoft.com/office/drawing/2014/main" id="{F8EBD326-D5B7-4F4D-B717-9B237BB8C6D1}"/>
              </a:ext>
            </a:extLst>
          </p:cNvPr>
          <p:cNvSpPr>
            <a:spLocks noGrp="1"/>
          </p:cNvSpPr>
          <p:nvPr>
            <p:ph idx="1"/>
          </p:nvPr>
        </p:nvSpPr>
        <p:spPr>
          <a:xfrm>
            <a:off x="838200" y="1441342"/>
            <a:ext cx="10515600" cy="5051533"/>
          </a:xfrm>
        </p:spPr>
        <p:txBody>
          <a:bodyPr/>
          <a:lstStyle/>
          <a:p>
            <a:pPr marL="0" indent="0" algn="just">
              <a:buNone/>
            </a:pPr>
            <a:r>
              <a:rPr lang="fr-FR" dirty="0"/>
              <a:t>. </a:t>
            </a:r>
            <a:r>
              <a:rPr lang="fr-FR" sz="2400" dirty="0"/>
              <a:t>Un bateau, le CC, le jury ou le CT peuvent réclamer pour une infraction à la RCV 2, seule ou avec d’autres règles.</a:t>
            </a:r>
          </a:p>
          <a:p>
            <a:pPr marL="0" indent="0" algn="just">
              <a:buNone/>
            </a:pPr>
            <a:endParaRPr lang="fr-FR" sz="2400" dirty="0"/>
          </a:p>
          <a:p>
            <a:pPr marL="0" indent="0" algn="just">
              <a:buNone/>
            </a:pPr>
            <a:r>
              <a:rPr lang="fr-FR" sz="2400" dirty="0"/>
              <a:t>. Une réclamation selon la RCV 2 doit respecter les exigences normales pour les réclamations et être déposées dans les temps.</a:t>
            </a:r>
          </a:p>
          <a:p>
            <a:pPr marL="0" indent="0" algn="just">
              <a:buNone/>
            </a:pPr>
            <a:endParaRPr lang="fr-FR" sz="2400" dirty="0"/>
          </a:p>
          <a:p>
            <a:pPr marL="0" indent="0" algn="just">
              <a:buNone/>
            </a:pPr>
            <a:r>
              <a:rPr lang="fr-FR" sz="2400" dirty="0"/>
              <a:t>. Si un jury établit qu’un bateau a enfreint les principes reconnus de sportivité, le bateau doit être pénalisé par une DSQ ou une DNE. Cette pénalité ne s’applique que sur la course en question.</a:t>
            </a:r>
          </a:p>
        </p:txBody>
      </p:sp>
    </p:spTree>
    <p:extLst>
      <p:ext uri="{BB962C8B-B14F-4D97-AF65-F5344CB8AC3E}">
        <p14:creationId xmlns:p14="http://schemas.microsoft.com/office/powerpoint/2010/main" val="1171332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7A7FD0-BE33-4D7F-AEFB-E70712DF5413}"/>
              </a:ext>
            </a:extLst>
          </p:cNvPr>
          <p:cNvSpPr>
            <a:spLocks noGrp="1"/>
          </p:cNvSpPr>
          <p:nvPr>
            <p:ph type="title"/>
          </p:nvPr>
        </p:nvSpPr>
        <p:spPr>
          <a:xfrm>
            <a:off x="838200" y="240226"/>
            <a:ext cx="10515600" cy="829158"/>
          </a:xfrm>
        </p:spPr>
        <p:txBody>
          <a:bodyPr/>
          <a:lstStyle/>
          <a:p>
            <a:r>
              <a:rPr lang="fr-FR" b="1" dirty="0"/>
              <a:t>Quelle règle utiliser quand on a le choix?</a:t>
            </a:r>
          </a:p>
        </p:txBody>
      </p:sp>
      <p:sp>
        <p:nvSpPr>
          <p:cNvPr id="3" name="Espace réservé du contenu 2">
            <a:extLst>
              <a:ext uri="{FF2B5EF4-FFF2-40B4-BE49-F238E27FC236}">
                <a16:creationId xmlns:a16="http://schemas.microsoft.com/office/drawing/2014/main" id="{9BC253FA-EAF6-4880-ADBA-80CECB1238A8}"/>
              </a:ext>
            </a:extLst>
          </p:cNvPr>
          <p:cNvSpPr>
            <a:spLocks noGrp="1"/>
          </p:cNvSpPr>
          <p:nvPr>
            <p:ph idx="1"/>
          </p:nvPr>
        </p:nvSpPr>
        <p:spPr>
          <a:xfrm>
            <a:off x="838200" y="1069384"/>
            <a:ext cx="10515600" cy="5788616"/>
          </a:xfrm>
        </p:spPr>
        <p:txBody>
          <a:bodyPr>
            <a:normAutofit/>
          </a:bodyPr>
          <a:lstStyle/>
          <a:p>
            <a:pPr marL="0" indent="0" algn="just">
              <a:buNone/>
            </a:pPr>
            <a:r>
              <a:rPr lang="fr-FR" dirty="0"/>
              <a:t>. </a:t>
            </a:r>
            <a:r>
              <a:rPr lang="fr-FR" sz="2400" dirty="0"/>
              <a:t>L’issue d’une instruction selon la RCV 69 peut être plus sévère qu’une RCV 2, mais elle peut être moins sévère aussi  ex: avertissement.</a:t>
            </a:r>
          </a:p>
          <a:p>
            <a:pPr marL="0" indent="0" algn="just">
              <a:buNone/>
            </a:pPr>
            <a:endParaRPr lang="fr-FR" sz="2400" dirty="0"/>
          </a:p>
          <a:p>
            <a:pPr marL="0" indent="0" algn="just">
              <a:buNone/>
            </a:pPr>
            <a:r>
              <a:rPr lang="fr-FR" sz="2400" dirty="0"/>
              <a:t>. C’est au jury de décider quelle est la pénalité la plus appropriée à l’infraction, s’il a le choix entre la RCV 2 ou la RCV 69.</a:t>
            </a:r>
          </a:p>
          <a:p>
            <a:pPr marL="0" indent="0" algn="just">
              <a:buNone/>
            </a:pPr>
            <a:endParaRPr lang="fr-FR" sz="2400" dirty="0"/>
          </a:p>
          <a:p>
            <a:pPr marL="0" indent="0" algn="just">
              <a:buNone/>
            </a:pPr>
            <a:r>
              <a:rPr lang="fr-FR" sz="2400" dirty="0"/>
              <a:t>. Si une infraction sévère et répétée à une règle est susceptible de s’être produite, il est recommandé de commencer avec une classique instruction selon RCV 2, d’établir les faits et (si approprié) de pénaliser un bateau, avant de décider de procéder à  une nouvelle instruction selon RCV 69 contre une personne sur la base de ces faits.</a:t>
            </a:r>
          </a:p>
          <a:p>
            <a:pPr marL="0" indent="0" algn="just">
              <a:buNone/>
            </a:pPr>
            <a:endParaRPr lang="fr-FR" sz="2400" dirty="0"/>
          </a:p>
          <a:p>
            <a:pPr marL="0" indent="0" algn="just">
              <a:buNone/>
            </a:pPr>
            <a:r>
              <a:rPr lang="fr-FR" dirty="0"/>
              <a:t>.</a:t>
            </a:r>
            <a:r>
              <a:rPr lang="fr-FR" sz="2400" dirty="0"/>
              <a:t>Rappel: une instruction selon RCV 69 ne peut être décidée que par le jury sur la base d’un rapport.</a:t>
            </a:r>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6173466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347</Words>
  <Application>Microsoft Office PowerPoint</Application>
  <PresentationFormat>Grand écran</PresentationFormat>
  <Paragraphs>24</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Interaction entre RCV2 et RCV 69</vt:lpstr>
      <vt:lpstr>Interaction entre RCV2 et RCV 69</vt:lpstr>
      <vt:lpstr>Quelle règle utiliser quand on a le choix?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Interaction entre RCV2 et RCV 69</dc:title>
  <dc:creator>François</dc:creator>
  <cp:lastModifiedBy>François</cp:lastModifiedBy>
  <cp:revision>5</cp:revision>
  <dcterms:created xsi:type="dcterms:W3CDTF">2018-11-20T17:25:20Z</dcterms:created>
  <dcterms:modified xsi:type="dcterms:W3CDTF">2018-11-20T17:58:32Z</dcterms:modified>
</cp:coreProperties>
</file>